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466" r:id="rId4"/>
    <p:sldId id="500" r:id="rId5"/>
    <p:sldId id="558" r:id="rId6"/>
    <p:sldId id="546" r:id="rId7"/>
    <p:sldId id="554" r:id="rId8"/>
    <p:sldId id="549" r:id="rId9"/>
    <p:sldId id="556" r:id="rId10"/>
    <p:sldId id="557" r:id="rId11"/>
    <p:sldId id="555" r:id="rId12"/>
    <p:sldId id="561" r:id="rId13"/>
    <p:sldId id="559" r:id="rId14"/>
    <p:sldId id="547" r:id="rId15"/>
    <p:sldId id="560" r:id="rId16"/>
    <p:sldId id="548" r:id="rId17"/>
    <p:sldId id="562" r:id="rId18"/>
    <p:sldId id="564" r:id="rId19"/>
    <p:sldId id="565" r:id="rId20"/>
    <p:sldId id="566" r:id="rId21"/>
    <p:sldId id="567" r:id="rId22"/>
    <p:sldId id="568" r:id="rId23"/>
    <p:sldId id="571" r:id="rId24"/>
    <p:sldId id="570" r:id="rId25"/>
    <p:sldId id="574" r:id="rId26"/>
    <p:sldId id="569" r:id="rId27"/>
    <p:sldId id="573" r:id="rId28"/>
    <p:sldId id="572" r:id="rId29"/>
    <p:sldId id="505" r:id="rId30"/>
    <p:sldId id="503" r:id="rId31"/>
    <p:sldId id="544" r:id="rId32"/>
    <p:sldId id="352" r:id="rId33"/>
    <p:sldId id="545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Concepts" id="{875F9050-992B-4694-9D3F-064F69B70D23}">
          <p14:sldIdLst>
            <p14:sldId id="558"/>
            <p14:sldId id="546"/>
            <p14:sldId id="554"/>
            <p14:sldId id="549"/>
            <p14:sldId id="556"/>
            <p14:sldId id="557"/>
            <p14:sldId id="555"/>
            <p14:sldId id="561"/>
          </p14:sldIdLst>
        </p14:section>
        <p14:section name="Templating Frameworks" id="{3ED118F8-F35B-4E9F-B316-C3DC9F80CC7E}">
          <p14:sldIdLst>
            <p14:sldId id="559"/>
            <p14:sldId id="547"/>
          </p14:sldIdLst>
        </p14:section>
        <p14:section name="Handlebars" id="{48FFB15E-5C96-4894-A85F-9A331A6D5278}">
          <p14:sldIdLst>
            <p14:sldId id="560"/>
            <p14:sldId id="548"/>
            <p14:sldId id="562"/>
            <p14:sldId id="564"/>
            <p14:sldId id="565"/>
            <p14:sldId id="566"/>
            <p14:sldId id="567"/>
            <p14:sldId id="568"/>
            <p14:sldId id="571"/>
            <p14:sldId id="570"/>
            <p14:sldId id="574"/>
            <p14:sldId id="569"/>
            <p14:sldId id="573"/>
            <p14:sldId id="572"/>
          </p14:sldIdLst>
        </p14:section>
        <p14:section name="Conclusion" id="{43BD757C-5017-47D2-98A9-4D861095A3BB}">
          <p14:sldIdLst>
            <p14:sldId id="505"/>
            <p14:sldId id="503"/>
            <p14:sldId id="544"/>
            <p14:sldId id="352"/>
            <p14:sldId id="54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E85C0E"/>
    <a:srgbClr val="00B0F0"/>
    <a:srgbClr val="F8DC9E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595" autoAdjust="0"/>
  </p:normalViewPr>
  <p:slideViewPr>
    <p:cSldViewPr>
      <p:cViewPr varScale="1">
        <p:scale>
          <a:sx n="89" d="100"/>
          <a:sy n="89" d="100"/>
        </p:scale>
        <p:origin x="-350" y="-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6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3/23/2018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ugjs.org/" TargetMode="External"/><Relationship Id="rId13" Type="http://schemas.openxmlformats.org/officeDocument/2006/relationships/hyperlink" Target="http://handlebarsjs.com/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hyperlink" Target="http://mustache.github.i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underscorejs.org/#template" TargetMode="External"/><Relationship Id="rId5" Type="http://schemas.openxmlformats.org/officeDocument/2006/relationships/image" Target="../media/image30.png"/><Relationship Id="rId10" Type="http://schemas.openxmlformats.org/officeDocument/2006/relationships/hyperlink" Target="https://plugins.jquery.com/loadTemplate/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vuejs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handlebarsjs.com/installation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Templating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374578"/>
          </a:xfrm>
        </p:spPr>
        <p:txBody>
          <a:bodyPr>
            <a:normAutofit/>
          </a:bodyPr>
          <a:lstStyle/>
          <a:p>
            <a:r>
              <a:rPr lang="en-US" dirty="0"/>
              <a:t>Creating UI elements</a:t>
            </a:r>
          </a:p>
          <a:p>
            <a:r>
              <a:rPr lang="en-US" dirty="0"/>
              <a:t>with Handlebars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8996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13135" y="3821087"/>
            <a:ext cx="166359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Templating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17269" y="4914705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9" t="-6175" r="-2924" b="-4686"/>
          <a:stretch/>
        </p:blipFill>
        <p:spPr>
          <a:xfrm>
            <a:off x="8010998" y="3413098"/>
            <a:ext cx="3465465" cy="2724328"/>
          </a:xfrm>
          <a:prstGeom prst="roundRect">
            <a:avLst>
              <a:gd name="adj" fmla="val 6979"/>
            </a:avLst>
          </a:prstGeom>
          <a:solidFill>
            <a:schemeClr val="accent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Folded Corner 29"/>
          <p:cNvSpPr/>
          <p:nvPr/>
        </p:nvSpPr>
        <p:spPr>
          <a:xfrm rot="10800000">
            <a:off x="1368935" y="4286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989012" y="3886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Template</a:t>
            </a:r>
          </a:p>
        </p:txBody>
      </p:sp>
      <p:sp>
        <p:nvSpPr>
          <p:cNvPr id="32" name="Rectangle: Folded Corner 31"/>
          <p:cNvSpPr/>
          <p:nvPr/>
        </p:nvSpPr>
        <p:spPr>
          <a:xfrm rot="10800000">
            <a:off x="1368935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989012" y="5029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Content</a:t>
            </a:r>
          </a:p>
        </p:txBody>
      </p:sp>
      <p:sp>
        <p:nvSpPr>
          <p:cNvPr id="34" name="Rectangle: Folded Corner 33"/>
          <p:cNvSpPr/>
          <p:nvPr/>
        </p:nvSpPr>
        <p:spPr>
          <a:xfrm rot="10800000">
            <a:off x="670937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Rectangle: Folded Corner 34"/>
          <p:cNvSpPr/>
          <p:nvPr/>
        </p:nvSpPr>
        <p:spPr>
          <a:xfrm rot="10800000">
            <a:off x="2066579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5562681" cy="2874030"/>
          </a:xfrm>
        </p:spPr>
        <p:txBody>
          <a:bodyPr/>
          <a:lstStyle/>
          <a:p>
            <a:r>
              <a:rPr lang="en-US" dirty="0"/>
              <a:t>Display articles in a blog</a:t>
            </a:r>
          </a:p>
          <a:p>
            <a:r>
              <a:rPr lang="en-US" dirty="0"/>
              <a:t>Display a gallery of photos</a:t>
            </a:r>
          </a:p>
          <a:p>
            <a:r>
              <a:rPr lang="en-US" dirty="0"/>
              <a:t>Visualize user profiles</a:t>
            </a:r>
          </a:p>
          <a:p>
            <a:r>
              <a:rPr lang="en-US" dirty="0"/>
              <a:t>Show items in a catalog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192860" y="1295400"/>
            <a:ext cx="4854552" cy="48768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46" y="4545920"/>
            <a:ext cx="1391674" cy="13916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3" y="5130346"/>
            <a:ext cx="1178469" cy="11784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17696" y="4825605"/>
            <a:ext cx="247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Templating Engine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28659" y="1524000"/>
            <a:ext cx="1331093" cy="1602839"/>
            <a:chOff x="6515919" y="1524000"/>
            <a:chExt cx="1331093" cy="1602839"/>
          </a:xfrm>
        </p:grpSpPr>
        <p:sp>
          <p:nvSpPr>
            <p:cNvPr id="22" name="Rectangle 21"/>
            <p:cNvSpPr/>
            <p:nvPr/>
          </p:nvSpPr>
          <p:spPr>
            <a:xfrm>
              <a:off x="6515919" y="1524000"/>
              <a:ext cx="1331093" cy="1316923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15919" y="2843565"/>
              <a:ext cx="1331093" cy="28327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6914765" y="2906363"/>
              <a:ext cx="53340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" name="Teardrop 4"/>
            <p:cNvSpPr/>
            <p:nvPr/>
          </p:nvSpPr>
          <p:spPr>
            <a:xfrm>
              <a:off x="6914765" y="1915761"/>
              <a:ext cx="533400" cy="533400"/>
            </a:xfrm>
            <a:prstGeom prst="teardrop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212" y="1524000"/>
            <a:ext cx="1329043" cy="160338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14" y="1524000"/>
            <a:ext cx="1329043" cy="160338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40" y="3369324"/>
            <a:ext cx="1329043" cy="160338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14" y="3369324"/>
            <a:ext cx="1329043" cy="1603387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211" y="3369324"/>
            <a:ext cx="1329043" cy="1603387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4"/>
          <a:srcRect b="40313"/>
          <a:stretch/>
        </p:blipFill>
        <p:spPr>
          <a:xfrm>
            <a:off x="6425540" y="5215197"/>
            <a:ext cx="1329043" cy="95700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4"/>
          <a:srcRect b="40313"/>
          <a:stretch/>
        </p:blipFill>
        <p:spPr>
          <a:xfrm>
            <a:off x="7956482" y="5215197"/>
            <a:ext cx="1329043" cy="95700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4"/>
          <a:srcRect b="40313"/>
          <a:stretch/>
        </p:blipFill>
        <p:spPr>
          <a:xfrm>
            <a:off x="9451037" y="5215197"/>
            <a:ext cx="1329043" cy="9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9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-3.33333E-6 L 0.19836 0.179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1" y="8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0 L 0.19979 0.0152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90" y="7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01E-6 3.33333E-6 L 0.2571 -0.0638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5" y="-31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3.33333E-6 L 0.19588 -0.0638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-31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164E-6 3.33333E-6 L 0.1387 -0.0638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9" y="-31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1.11022E-16 L 0.19588 0.1027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513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1" grpId="0"/>
      <p:bldP spid="31" grpId="1"/>
      <p:bldP spid="31" grpId="2"/>
      <p:bldP spid="32" grpId="0" animBg="1"/>
      <p:bldP spid="32" grpId="1" animBg="1"/>
      <p:bldP spid="32" grpId="2" animBg="1"/>
      <p:bldP spid="33" grpId="0"/>
      <p:bldP spid="33" grpId="1"/>
      <p:bldP spid="33" grpId="2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Simple HTML Templating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3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Popular JS Libraries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28" y="1239858"/>
            <a:ext cx="2458474" cy="24584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19" y="2755798"/>
            <a:ext cx="2081836" cy="2081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06307">
            <a:off x="3968829" y="3201020"/>
            <a:ext cx="1927626" cy="1234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5931">
            <a:off x="6645045" y="1320261"/>
            <a:ext cx="1439562" cy="1439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35" t="-6176" r="-27503" b="-4686"/>
          <a:stretch/>
        </p:blipFill>
        <p:spPr>
          <a:xfrm rot="20845255">
            <a:off x="4229249" y="1527733"/>
            <a:ext cx="1763412" cy="948174"/>
          </a:xfrm>
          <a:prstGeom prst="roundRect">
            <a:avLst>
              <a:gd name="adj" fmla="val 6979"/>
            </a:avLst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40080" t="23762" r="38427" b="30918"/>
          <a:stretch/>
        </p:blipFill>
        <p:spPr>
          <a:xfrm rot="16905963">
            <a:off x="7254818" y="2968812"/>
            <a:ext cx="547501" cy="1600389"/>
          </a:xfrm>
          <a:prstGeom prst="roundRect">
            <a:avLst/>
          </a:prstGeom>
          <a:solidFill>
            <a:schemeClr val="tx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485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2" y="1066800"/>
            <a:ext cx="2703683" cy="1731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4" y="1094132"/>
            <a:ext cx="1676398" cy="1676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82" t="-12122" r="-6253" b="-9092"/>
          <a:stretch/>
        </p:blipFill>
        <p:spPr>
          <a:xfrm>
            <a:off x="8514896" y="1535272"/>
            <a:ext cx="2700000" cy="794118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t="-78499" r="-2885" b="-29644"/>
          <a:stretch/>
        </p:blipFill>
        <p:spPr>
          <a:xfrm>
            <a:off x="973929" y="4527273"/>
            <a:ext cx="2700000" cy="923685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35" t="-6176" r="-27503" b="-4686"/>
          <a:stretch/>
        </p:blipFill>
        <p:spPr>
          <a:xfrm>
            <a:off x="8514896" y="4263230"/>
            <a:ext cx="2700000" cy="1451770"/>
          </a:xfrm>
          <a:prstGeom prst="roundRect">
            <a:avLst>
              <a:gd name="adj" fmla="val 6979"/>
            </a:avLst>
          </a:prstGeom>
          <a:solidFill>
            <a:schemeClr val="accent1">
              <a:lumMod val="75000"/>
            </a:schemeClr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40080" t="23762" r="38427" b="30918"/>
          <a:stretch/>
        </p:blipFill>
        <p:spPr>
          <a:xfrm rot="16200000">
            <a:off x="5632571" y="3639116"/>
            <a:ext cx="923684" cy="270000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</p:pic>
      <p:sp>
        <p:nvSpPr>
          <p:cNvPr id="20" name="TextBox 19"/>
          <p:cNvSpPr txBox="1"/>
          <p:nvPr/>
        </p:nvSpPr>
        <p:spPr>
          <a:xfrm>
            <a:off x="1219029" y="2819400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8"/>
              </a:rPr>
              <a:t>Pug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89513" y="2819400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9"/>
              </a:rPr>
              <a:t>Vue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996582" y="2819400"/>
            <a:ext cx="373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10"/>
              </a:rPr>
              <a:t>jQuery Templates</a:t>
            </a:r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-151154" y="5793911"/>
            <a:ext cx="4950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11"/>
              </a:rPr>
              <a:t>Underscore Templates</a:t>
            </a:r>
            <a:endParaRPr 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646614" y="5793911"/>
            <a:ext cx="289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12"/>
              </a:rPr>
              <a:t>Mustache</a:t>
            </a:r>
            <a:endParaRPr lang="en-US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417097" y="5793911"/>
            <a:ext cx="289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13"/>
              </a:rPr>
              <a:t>Handlebars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53122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with Handlebars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and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9" t="-6175" r="-2924" b="-4686"/>
          <a:stretch/>
        </p:blipFill>
        <p:spPr>
          <a:xfrm>
            <a:off x="3831483" y="1171684"/>
            <a:ext cx="4167930" cy="3276560"/>
          </a:xfrm>
          <a:prstGeom prst="roundRect">
            <a:avLst>
              <a:gd name="adj" fmla="val 6979"/>
            </a:avLst>
          </a:prstGeom>
          <a:solidFill>
            <a:schemeClr val="accent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6462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157983"/>
          </a:xfrm>
        </p:spPr>
        <p:txBody>
          <a:bodyPr/>
          <a:lstStyle/>
          <a:p>
            <a:r>
              <a:rPr lang="en-US" dirty="0"/>
              <a:t>Based on the Mustache specification</a:t>
            </a:r>
          </a:p>
          <a:p>
            <a:r>
              <a:rPr lang="en-US" dirty="0"/>
              <a:t>Adds helper functions and nested context paths</a:t>
            </a:r>
          </a:p>
          <a:p>
            <a:r>
              <a:rPr lang="en-US" dirty="0"/>
              <a:t>Uses double curly brace notation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{{ }}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0972" y="3657600"/>
            <a:ext cx="5072064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 title 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 body 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513231" y="3657600"/>
            <a:ext cx="5072064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New Post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my first post!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5845314" y="4457299"/>
            <a:ext cx="495019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0364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8011" y="3794273"/>
            <a:ext cx="10977283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source = $("#entry-template").html();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Handlebars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(source);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context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"My New 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"This is my first post!"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html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(context);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08011" y="1143802"/>
            <a:ext cx="10977283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entry-template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text/x-handlebars-template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{{title}}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class="body"&gt;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{{body}}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6736186" y="4631833"/>
            <a:ext cx="3854026" cy="1055608"/>
          </a:xfrm>
          <a:prstGeom prst="wedgeRoundRectCallout">
            <a:avLst>
              <a:gd name="adj1" fmla="val -73714"/>
              <a:gd name="adj2" fmla="val -466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template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a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323012" y="5816780"/>
            <a:ext cx="3396843" cy="578882"/>
          </a:xfrm>
          <a:prstGeom prst="wedgeRoundRectCallout">
            <a:avLst>
              <a:gd name="adj1" fmla="val -69410"/>
              <a:gd name="adj2" fmla="val 252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Populate with data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537" y="1715302"/>
            <a:ext cx="39528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Handlebars</a:t>
            </a:r>
            <a:r>
              <a:rPr lang="en-US" dirty="0"/>
              <a:t> using WebStorm's terminal</a:t>
            </a:r>
          </a:p>
          <a:p>
            <a:pPr>
              <a:spcBef>
                <a:spcPts val="6000"/>
              </a:spcBef>
            </a:pPr>
            <a:r>
              <a:rPr lang="en-US" dirty="0"/>
              <a:t>Or download from </a:t>
            </a:r>
            <a:r>
              <a:rPr lang="en-US" dirty="0">
                <a:hlinkClick r:id="rId2"/>
              </a:rPr>
              <a:t>handlebarsjs.com</a:t>
            </a:r>
            <a:endParaRPr lang="en-US" dirty="0"/>
          </a:p>
          <a:p>
            <a:r>
              <a:rPr lang="en-US" dirty="0"/>
              <a:t>Browser builds will be located in</a:t>
            </a:r>
          </a:p>
          <a:p>
            <a:pPr>
              <a:spcBef>
                <a:spcPts val="6000"/>
              </a:spcBef>
            </a:pPr>
            <a:r>
              <a:rPr lang="en-US" dirty="0"/>
              <a:t>Use handlebars from an online CDN: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US" noProof="1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55612" y="1883651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handlebars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43600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55612" y="3962400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node_modules/handlebars/dist/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55612" y="5353406"/>
            <a:ext cx="11277600" cy="437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https://cdnjs.cloudflare.com/ajax/libs/handlebars.js/4.0.10/handlebars.min.js</a:t>
            </a:r>
            <a:endParaRPr lang="en-US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7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Handlebars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5771" y="990600"/>
            <a:ext cx="10977283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&lt;title&gt;Hello Handlebars&lt;/title&gt;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Include Handlebars distribution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id="app"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Handlebars.compile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('&lt;h1&gt;Hello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{{name}}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container = document.getElementById('app');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container.innerHTML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'Handlebars'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2086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place your templates in a script element</a:t>
            </a:r>
          </a:p>
          <a:p>
            <a:pPr lvl="1"/>
            <a:r>
              <a:rPr lang="en-US" dirty="0"/>
              <a:t>Use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text/x-handlebars-template</a:t>
            </a:r>
          </a:p>
          <a:p>
            <a:pPr lvl="1"/>
            <a:r>
              <a:rPr lang="en-US" dirty="0"/>
              <a:t>Give the element an ID for easier use</a:t>
            </a:r>
          </a:p>
          <a:p>
            <a:r>
              <a:rPr lang="en-US" dirty="0"/>
              <a:t>Anything inside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curly braces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{{ }}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will be evaluated</a:t>
            </a:r>
          </a:p>
          <a:p>
            <a:r>
              <a:rPr lang="en-US" dirty="0"/>
              <a:t>Set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context</a:t>
            </a:r>
            <a:r>
              <a:rPr lang="en-US" dirty="0"/>
              <a:t> by executing the template with an object</a:t>
            </a:r>
          </a:p>
          <a:p>
            <a:r>
              <a:rPr lang="en-US" dirty="0"/>
              <a:t>Named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identifiers</a:t>
            </a:r>
            <a:r>
              <a:rPr lang="en-US" dirty="0"/>
              <a:t> will be looked up in the object's properties</a:t>
            </a:r>
          </a:p>
          <a:p>
            <a:r>
              <a:rPr lang="en-US" dirty="0"/>
              <a:t>Handlebars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conditional statements </a:t>
            </a:r>
            <a:r>
              <a:rPr lang="en-US" dirty="0"/>
              <a:t>and other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helpers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</p:spTree>
    <p:extLst>
      <p:ext uri="{BB962C8B-B14F-4D97-AF65-F5344CB8AC3E}">
        <p14:creationId xmlns:p14="http://schemas.microsoft.com/office/powerpoint/2010/main" val="306469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5368696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Templating Concepts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Simple Templating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Templating Engines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Handlebars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6885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74" y="16387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509" y="4182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233381" y="15165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Identifiers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43654" y="1295400"/>
            <a:ext cx="9901516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id="contact-template"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text/x-handlebars-template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class="title"&gt;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{{name}}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&lt;button&gt;&amp;#8505;&lt;/button&gt;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class="info"&gt;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&lt;span&gt;&amp;phone;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{{phone}}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&lt;span&gt;&amp;#9993;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{{email}}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58849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loaded, a template must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compiled</a:t>
            </a:r>
          </a:p>
          <a:p>
            <a:pPr>
              <a:spcBef>
                <a:spcPts val="8400"/>
              </a:spcBef>
            </a:pPr>
            <a:r>
              <a:rPr lang="en-US" dirty="0"/>
              <a:t>Compiled templates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/>
              <a:t>, that can be executed with whatever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 we need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Compilation and Execution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07893" y="4114800"/>
            <a:ext cx="8377520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'Ivan Ivanov',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phone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'0888 123 456',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email: 'i.ivanov@gmail.com'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html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907893" y="1873519"/>
            <a:ext cx="837752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source = $("#contact-template").html();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Handlebars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(source);</a:t>
            </a:r>
          </a:p>
        </p:txBody>
      </p:sp>
    </p:spTree>
    <p:extLst>
      <p:ext uri="{BB962C8B-B14F-4D97-AF65-F5344CB8AC3E}">
        <p14:creationId xmlns:p14="http://schemas.microsoft.com/office/powerpoint/2010/main" val="294113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template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repeated</a:t>
            </a:r>
            <a:r>
              <a:rPr lang="en-US" dirty="0"/>
              <a:t> for every entry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For-Loops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14339" y="4395928"/>
            <a:ext cx="9760146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id="contacts"&gt;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#each contacts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&lt;li&gt;{{name}}: {{email}}&lt;/li&gt;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/each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14339" y="1829602"/>
            <a:ext cx="9760146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context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contacts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[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name: 'Ivan Ivanov', email: 'i.ivanov@gmail.com'},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name: 'Maria Petrova', email: 'mar4eto@abv.bg'},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name: 'Jordan Kirov', email: 'jordk@gmail.com'}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]};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6817773" y="4724400"/>
            <a:ext cx="3848639" cy="1532334"/>
          </a:xfrm>
          <a:prstGeom prst="wedgeRoundRectCallout">
            <a:avLst>
              <a:gd name="adj1" fmla="val -88418"/>
              <a:gd name="adj2" fmla="val 55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expression inside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loop uses each</a:t>
            </a:r>
          </a:p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entry as context</a:t>
            </a:r>
          </a:p>
        </p:txBody>
      </p:sp>
    </p:spTree>
    <p:extLst>
      <p:ext uri="{BB962C8B-B14F-4D97-AF65-F5344CB8AC3E}">
        <p14:creationId xmlns:p14="http://schemas.microsoft.com/office/powerpoint/2010/main" val="34580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60612" y="1132134"/>
            <a:ext cx="74676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sunny}}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The sky is clear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The sky is overcast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/if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018212" y="990600"/>
            <a:ext cx="3157421" cy="1055608"/>
          </a:xfrm>
          <a:prstGeom prst="wedgeRoundRectCallout">
            <a:avLst>
              <a:gd name="adj1" fmla="val -88940"/>
              <a:gd name="adj2" fmla="val -124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to check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truthiness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360612" y="3581400"/>
            <a:ext cx="74676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id="contacts"&gt;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#each contacts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&lt;li&gt;{{name}}: {{email}}&lt;/li&gt;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&lt;i&gt;(empty)&lt;i&gt;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/each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231608" y="5116592"/>
            <a:ext cx="3305745" cy="1055608"/>
          </a:xfrm>
          <a:prstGeom prst="wedgeRoundRectCallout">
            <a:avLst>
              <a:gd name="adj1" fmla="val -72995"/>
              <a:gd name="adj2" fmla="val -327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shown if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array is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30284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Partials</a:t>
            </a:r>
            <a:r>
              <a:rPr lang="en-US" dirty="0"/>
              <a:t> are templates that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inserted into </a:t>
            </a:r>
            <a:r>
              <a:rPr lang="en-US" dirty="0"/>
              <a:t>other templates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07893" y="1873519"/>
            <a:ext cx="837752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source = $("#contact-template").html();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Handlebars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registerPartial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('contact', source);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722812" y="3048000"/>
            <a:ext cx="2465776" cy="578882"/>
          </a:xfrm>
          <a:prstGeom prst="wedgeRoundRectCallout">
            <a:avLst>
              <a:gd name="adj1" fmla="val 52379"/>
              <a:gd name="adj2" fmla="val -1191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name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847012" y="3048000"/>
            <a:ext cx="3251441" cy="578882"/>
          </a:xfrm>
          <a:prstGeom prst="wedgeRoundRectCallout">
            <a:avLst>
              <a:gd name="adj1" fmla="val -18231"/>
              <a:gd name="adj2" fmla="val -1205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 as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07893" y="3786160"/>
            <a:ext cx="837752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id="contacts"&gt;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#each contacts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contact}}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&lt;i&gt;(empty)&lt;i&gt;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/each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6172069" y="4468153"/>
            <a:ext cx="3349886" cy="1055608"/>
          </a:xfrm>
          <a:prstGeom prst="wedgeRoundRectCallout">
            <a:avLst>
              <a:gd name="adj1" fmla="val -83611"/>
              <a:gd name="adj2" fmla="val -215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Partials are</a:t>
            </a:r>
          </a:p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globally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accessible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09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any strings that are evaluated will be HTML-escaped</a:t>
            </a:r>
          </a:p>
          <a:p>
            <a:r>
              <a:rPr lang="en-US" dirty="0"/>
              <a:t>To prevent this, use the "triple-stash"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Escaping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4212" y="3840091"/>
            <a:ext cx="3689104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84212" y="2589705"/>
            <a:ext cx="108204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title: "All about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Tags"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post about &amp;lt;p&amp;gt; tags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4609206" y="4692294"/>
            <a:ext cx="588269" cy="656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433366" y="3716981"/>
            <a:ext cx="6071246" cy="2607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&lt;h1&gt;All About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&amp;gt;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Tags&lt;/h1&gt;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post about &amp;lt;p&amp;gt; tags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019362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Templating with Handlebars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16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Precompiled Templates</a:t>
            </a:r>
          </a:p>
        </p:txBody>
      </p:sp>
    </p:spTree>
    <p:extLst>
      <p:ext uri="{BB962C8B-B14F-4D97-AF65-F5344CB8AC3E}">
        <p14:creationId xmlns:p14="http://schemas.microsoft.com/office/powerpoint/2010/main" val="16797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Templating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0375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Templates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speed up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simplify</a:t>
            </a:r>
            <a:r>
              <a:rPr lang="en-US" sz="3200" dirty="0"/>
              <a:t> the development process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Handlebars</a:t>
            </a:r>
            <a:r>
              <a:rPr lang="en-US" sz="3200" dirty="0"/>
              <a:t> offers effective templates and simple helper functions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55612" y="4180134"/>
            <a:ext cx="342604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 title }}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 body 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687182" y="4180134"/>
            <a:ext cx="3881048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New Post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my first post!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4035600" y="4795167"/>
            <a:ext cx="495019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</a:t>
            </a:r>
            <a:r>
              <a:rPr lang="en-US" sz="11500" b="1" noProof="1" smtClean="0"/>
              <a:t>JSCORE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5800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Concepts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Uses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36" y="1219200"/>
            <a:ext cx="352615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6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Templates allow similar content to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replicated</a:t>
            </a:r>
            <a:r>
              <a:rPr lang="en-US" dirty="0"/>
              <a:t> in a web page,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without repeating </a:t>
            </a:r>
            <a:r>
              <a:rPr lang="en-US" dirty="0"/>
              <a:t>the corresponding markup everywhere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Templating?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7510" y="2451232"/>
            <a:ext cx="11148902" cy="4101968"/>
            <a:chOff x="417510" y="2451232"/>
            <a:chExt cx="11148902" cy="4101968"/>
          </a:xfrm>
        </p:grpSpPr>
        <p:sp>
          <p:nvSpPr>
            <p:cNvPr id="6" name="Rectangle: Folded Corner 5"/>
            <p:cNvSpPr/>
            <p:nvPr/>
          </p:nvSpPr>
          <p:spPr>
            <a:xfrm rot="10800000">
              <a:off x="1065213" y="3011226"/>
              <a:ext cx="1600199" cy="1371600"/>
            </a:xfrm>
            <a:prstGeom prst="foldedCorner">
              <a:avLst>
                <a:gd name="adj" fmla="val 252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1474" y="3289924"/>
              <a:ext cx="126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&lt;div&gt;</a:t>
              </a:r>
            </a:p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&lt;span&gt;</a:t>
              </a:r>
            </a:p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&lt;button&gt;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65212" y="2451232"/>
              <a:ext cx="16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HTML</a:t>
              </a:r>
            </a:p>
          </p:txBody>
        </p:sp>
        <p:sp>
          <p:nvSpPr>
            <p:cNvPr id="9" name="Rectangle: Folded Corner 8"/>
            <p:cNvSpPr/>
            <p:nvPr/>
          </p:nvSpPr>
          <p:spPr>
            <a:xfrm rot="10800000">
              <a:off x="1065212" y="5181600"/>
              <a:ext cx="1600199" cy="1371600"/>
            </a:xfrm>
            <a:prstGeom prst="foldedCorner">
              <a:avLst>
                <a:gd name="adj" fmla="val 252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1473" y="5460298"/>
              <a:ext cx="126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Ivan,</a:t>
              </a:r>
            </a:p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Maria,</a:t>
              </a:r>
            </a:p>
            <a:p>
              <a:r>
                <a:rPr lang="en-US" sz="20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Jordan, …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7510" y="4621606"/>
              <a:ext cx="289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Dynamic Content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549146" y="3988133"/>
              <a:ext cx="2724150" cy="1859756"/>
              <a:chOff x="4549146" y="3835733"/>
              <a:chExt cx="2724150" cy="185975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9979">
                <a:off x="4549146" y="3835733"/>
                <a:ext cx="2724150" cy="1859756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4673721" y="4016066"/>
                <a:ext cx="2475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Templating Engine</a:t>
                </a:r>
              </a:p>
            </p:txBody>
          </p:sp>
        </p:grpSp>
        <p:cxnSp>
          <p:nvCxnSpPr>
            <p:cNvPr id="15" name="Connector: Elbow 14"/>
            <p:cNvCxnSpPr>
              <a:cxnSpLocks/>
            </p:cNvCxnSpPr>
            <p:nvPr/>
          </p:nvCxnSpPr>
          <p:spPr>
            <a:xfrm>
              <a:off x="2825612" y="3697026"/>
              <a:ext cx="1440000" cy="850349"/>
            </a:xfrm>
            <a:prstGeom prst="bentConnector3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/>
            <p:cNvCxnSpPr>
              <a:cxnSpLocks/>
            </p:cNvCxnSpPr>
            <p:nvPr/>
          </p:nvCxnSpPr>
          <p:spPr>
            <a:xfrm flipV="1">
              <a:off x="2825612" y="5029200"/>
              <a:ext cx="1440000" cy="850349"/>
            </a:xfrm>
            <a:prstGeom prst="bentConnector3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7965355" y="3466483"/>
              <a:ext cx="3601057" cy="2604294"/>
              <a:chOff x="4341812" y="1447800"/>
              <a:chExt cx="3601057" cy="2604294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3"/>
              <a:srcRect l="886" t="2351" r="823" b="2816"/>
              <a:stretch/>
            </p:blipFill>
            <p:spPr>
              <a:xfrm>
                <a:off x="4341812" y="1447800"/>
                <a:ext cx="2880000" cy="97144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4"/>
              <a:srcRect l="1088" t="3034" r="1334" b="3459"/>
              <a:stretch/>
            </p:blipFill>
            <p:spPr>
              <a:xfrm>
                <a:off x="4702340" y="2269948"/>
                <a:ext cx="2880000" cy="96810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5"/>
              <a:srcRect l="910" t="2669" r="1039" b="2809"/>
              <a:stretch/>
            </p:blipFill>
            <p:spPr>
              <a:xfrm>
                <a:off x="5062869" y="3088754"/>
                <a:ext cx="2880000" cy="963340"/>
              </a:xfrm>
              <a:prstGeom prst="rect">
                <a:avLst/>
              </a:prstGeom>
            </p:spPr>
          </p:pic>
        </p:grpSp>
        <p:cxnSp>
          <p:nvCxnSpPr>
            <p:cNvPr id="26" name="Straight Arrow Connector 25"/>
            <p:cNvCxnSpPr>
              <a:cxnSpLocks/>
            </p:cNvCxnSpPr>
            <p:nvPr/>
          </p:nvCxnSpPr>
          <p:spPr>
            <a:xfrm>
              <a:off x="7389812" y="4768630"/>
              <a:ext cx="762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7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 parts </a:t>
            </a:r>
            <a:r>
              <a:rPr lang="en-US" dirty="0"/>
              <a:t>of a webpage are stored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dynamic content </a:t>
            </a:r>
            <a:r>
              <a:rPr lang="en-US" dirty="0"/>
              <a:t>is kept separately (e.g.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)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templating engine </a:t>
            </a:r>
            <a:r>
              <a:rPr lang="en-US" dirty="0"/>
              <a:t>combines the two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Productivity</a:t>
            </a:r>
            <a:r>
              <a:rPr lang="en-US" dirty="0"/>
              <a:t> – avoid writing the same markup over and over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Save bandwidth </a:t>
            </a:r>
            <a:r>
              <a:rPr lang="en-US" dirty="0"/>
              <a:t>– send the HTML once, fill in any content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Composability</a:t>
            </a:r>
            <a:r>
              <a:rPr lang="en-US" dirty="0"/>
              <a:t> – a single element can be used on multiple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Concepts</a:t>
            </a:r>
          </a:p>
        </p:txBody>
      </p:sp>
    </p:spTree>
    <p:extLst>
      <p:ext uri="{BB962C8B-B14F-4D97-AF65-F5344CB8AC3E}">
        <p14:creationId xmlns:p14="http://schemas.microsoft.com/office/powerpoint/2010/main" val="3233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Folded Corner 125"/>
          <p:cNvSpPr/>
          <p:nvPr/>
        </p:nvSpPr>
        <p:spPr>
          <a:xfrm rot="10800000">
            <a:off x="1368935" y="4286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7" name="TextBox 126"/>
          <p:cNvSpPr txBox="1"/>
          <p:nvPr/>
        </p:nvSpPr>
        <p:spPr>
          <a:xfrm>
            <a:off x="989012" y="3886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Template</a:t>
            </a:r>
          </a:p>
        </p:txBody>
      </p:sp>
      <p:sp>
        <p:nvSpPr>
          <p:cNvPr id="128" name="Rectangle: Folded Corner 127"/>
          <p:cNvSpPr/>
          <p:nvPr/>
        </p:nvSpPr>
        <p:spPr>
          <a:xfrm rot="10800000">
            <a:off x="1368935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989012" y="5029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Content</a:t>
            </a:r>
          </a:p>
        </p:txBody>
      </p:sp>
      <p:sp>
        <p:nvSpPr>
          <p:cNvPr id="130" name="Rectangle: Folded Corner 129"/>
          <p:cNvSpPr/>
          <p:nvPr/>
        </p:nvSpPr>
        <p:spPr>
          <a:xfrm rot="10800000">
            <a:off x="670937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1" name="Rectangle: Folded Corner 130"/>
          <p:cNvSpPr/>
          <p:nvPr/>
        </p:nvSpPr>
        <p:spPr>
          <a:xfrm rot="10800000">
            <a:off x="2066579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5562681" cy="2874030"/>
          </a:xfrm>
        </p:spPr>
        <p:txBody>
          <a:bodyPr/>
          <a:lstStyle/>
          <a:p>
            <a:r>
              <a:rPr lang="en-US" dirty="0"/>
              <a:t>Display articles in a blog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192860" y="1295400"/>
            <a:ext cx="4854552" cy="48768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46" y="4545920"/>
            <a:ext cx="1391674" cy="13916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3" y="5130346"/>
            <a:ext cx="1178469" cy="11784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17696" y="4825605"/>
            <a:ext cx="247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Templating Engine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6515919" y="1371600"/>
            <a:ext cx="4208434" cy="1883477"/>
            <a:chOff x="6515919" y="1371600"/>
            <a:chExt cx="4208434" cy="1883477"/>
          </a:xfrm>
        </p:grpSpPr>
        <p:sp>
          <p:nvSpPr>
            <p:cNvPr id="22" name="Rectangle 21"/>
            <p:cNvSpPr/>
            <p:nvPr/>
          </p:nvSpPr>
          <p:spPr>
            <a:xfrm>
              <a:off x="6515919" y="1654877"/>
              <a:ext cx="4208434" cy="16002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15919" y="1371600"/>
              <a:ext cx="4208434" cy="28327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9792518" y="3026479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5" name="Rectangle: Rounded Corners 24"/>
            <p:cNvSpPr/>
            <p:nvPr/>
          </p:nvSpPr>
          <p:spPr>
            <a:xfrm>
              <a:off x="6665002" y="1437037"/>
              <a:ext cx="3843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6" name="Rectangle: Rounded Corners 25"/>
            <p:cNvSpPr/>
            <p:nvPr/>
          </p:nvSpPr>
          <p:spPr>
            <a:xfrm>
              <a:off x="6665002" y="1777112"/>
              <a:ext cx="3081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6665002" y="2051747"/>
              <a:ext cx="6129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8" name="Rectangle: Rounded Corners 27"/>
            <p:cNvSpPr/>
            <p:nvPr/>
          </p:nvSpPr>
          <p:spPr>
            <a:xfrm>
              <a:off x="6665002" y="2324803"/>
              <a:ext cx="155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: Rounded Corners 28"/>
            <p:cNvSpPr/>
            <p:nvPr/>
          </p:nvSpPr>
          <p:spPr>
            <a:xfrm>
              <a:off x="6665002" y="2597859"/>
              <a:ext cx="7653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7125519" y="1437037"/>
              <a:ext cx="53340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7731801" y="1437037"/>
              <a:ext cx="917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Rectangle: Rounded Corners 41"/>
            <p:cNvSpPr/>
            <p:nvPr/>
          </p:nvSpPr>
          <p:spPr>
            <a:xfrm>
              <a:off x="7043208" y="1777112"/>
              <a:ext cx="61571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3" name="Rectangle: Rounded Corners 42"/>
            <p:cNvSpPr/>
            <p:nvPr/>
          </p:nvSpPr>
          <p:spPr>
            <a:xfrm>
              <a:off x="7729008" y="1777112"/>
              <a:ext cx="23471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8033808" y="1777112"/>
              <a:ext cx="99671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9100607" y="1777112"/>
              <a:ext cx="61571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9780056" y="1777112"/>
              <a:ext cx="71972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7335187" y="2051747"/>
              <a:ext cx="93333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8" name="Rectangle: Rounded Corners 47"/>
            <p:cNvSpPr/>
            <p:nvPr/>
          </p:nvSpPr>
          <p:spPr>
            <a:xfrm>
              <a:off x="8322850" y="2051747"/>
              <a:ext cx="26872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9" name="Rectangle: Rounded Corners 48"/>
            <p:cNvSpPr/>
            <p:nvPr/>
          </p:nvSpPr>
          <p:spPr>
            <a:xfrm>
              <a:off x="8660069" y="2051747"/>
              <a:ext cx="44053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0" name="Rectangle: Rounded Corners 49"/>
            <p:cNvSpPr/>
            <p:nvPr/>
          </p:nvSpPr>
          <p:spPr>
            <a:xfrm>
              <a:off x="9154766" y="2051747"/>
              <a:ext cx="841074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10049999" y="2051747"/>
              <a:ext cx="35212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2" name="Rectangle: Rounded Corners 51"/>
            <p:cNvSpPr/>
            <p:nvPr/>
          </p:nvSpPr>
          <p:spPr>
            <a:xfrm>
              <a:off x="6871615" y="2324803"/>
              <a:ext cx="330104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3" name="Rectangle: Rounded Corners 52"/>
            <p:cNvSpPr/>
            <p:nvPr/>
          </p:nvSpPr>
          <p:spPr>
            <a:xfrm>
              <a:off x="7252614" y="2324803"/>
              <a:ext cx="73256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: Rounded Corners 53"/>
            <p:cNvSpPr/>
            <p:nvPr/>
          </p:nvSpPr>
          <p:spPr>
            <a:xfrm>
              <a:off x="8036072" y="2324803"/>
              <a:ext cx="15624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5" name="Rectangle: Rounded Corners 54"/>
            <p:cNvSpPr/>
            <p:nvPr/>
          </p:nvSpPr>
          <p:spPr>
            <a:xfrm>
              <a:off x="8243217" y="2324803"/>
              <a:ext cx="73256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6" name="Rectangle: Rounded Corners 55"/>
            <p:cNvSpPr/>
            <p:nvPr/>
          </p:nvSpPr>
          <p:spPr>
            <a:xfrm>
              <a:off x="9047495" y="2324803"/>
              <a:ext cx="821223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: Rounded Corners 56"/>
            <p:cNvSpPr/>
            <p:nvPr/>
          </p:nvSpPr>
          <p:spPr>
            <a:xfrm>
              <a:off x="9928578" y="2324803"/>
              <a:ext cx="62594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8" name="Rectangle: Rounded Corners 57"/>
            <p:cNvSpPr/>
            <p:nvPr/>
          </p:nvSpPr>
          <p:spPr>
            <a:xfrm>
              <a:off x="7512798" y="2597859"/>
              <a:ext cx="14612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9" name="Rectangle: Rounded Corners 58"/>
            <p:cNvSpPr/>
            <p:nvPr/>
          </p:nvSpPr>
          <p:spPr>
            <a:xfrm>
              <a:off x="7729007" y="2597859"/>
              <a:ext cx="825145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515919" y="3444881"/>
            <a:ext cx="4208434" cy="2117719"/>
            <a:chOff x="6515919" y="3444881"/>
            <a:chExt cx="4208434" cy="2117719"/>
          </a:xfrm>
        </p:grpSpPr>
        <p:sp>
          <p:nvSpPr>
            <p:cNvPr id="61" name="Rectangle 60"/>
            <p:cNvSpPr/>
            <p:nvPr/>
          </p:nvSpPr>
          <p:spPr>
            <a:xfrm>
              <a:off x="6515919" y="3728155"/>
              <a:ext cx="4208434" cy="183444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515919" y="3444881"/>
              <a:ext cx="4208434" cy="28327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: Rounded Corners 62"/>
            <p:cNvSpPr/>
            <p:nvPr/>
          </p:nvSpPr>
          <p:spPr>
            <a:xfrm>
              <a:off x="9792518" y="5334002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6665002" y="3510318"/>
              <a:ext cx="993916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5" name="Rectangle: Rounded Corners 64"/>
            <p:cNvSpPr/>
            <p:nvPr/>
          </p:nvSpPr>
          <p:spPr>
            <a:xfrm>
              <a:off x="7174856" y="3850393"/>
              <a:ext cx="17542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6" name="Rectangle: Rounded Corners 65"/>
            <p:cNvSpPr/>
            <p:nvPr/>
          </p:nvSpPr>
          <p:spPr>
            <a:xfrm>
              <a:off x="7046001" y="4671932"/>
              <a:ext cx="6129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7" name="Rectangle: Rounded Corners 66"/>
            <p:cNvSpPr/>
            <p:nvPr/>
          </p:nvSpPr>
          <p:spPr>
            <a:xfrm>
              <a:off x="7046001" y="4125820"/>
              <a:ext cx="155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7046001" y="4398876"/>
              <a:ext cx="7653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7731801" y="3510318"/>
              <a:ext cx="917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1" name="Rectangle: Rounded Corners 70"/>
            <p:cNvSpPr/>
            <p:nvPr/>
          </p:nvSpPr>
          <p:spPr>
            <a:xfrm>
              <a:off x="7424207" y="3850393"/>
              <a:ext cx="61571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8110007" y="3850393"/>
              <a:ext cx="23471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8414807" y="3850393"/>
              <a:ext cx="99671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9481606" y="3850393"/>
              <a:ext cx="61571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5" name="Rectangle: Rounded Corners 74"/>
            <p:cNvSpPr/>
            <p:nvPr/>
          </p:nvSpPr>
          <p:spPr>
            <a:xfrm>
              <a:off x="6660127" y="3850393"/>
              <a:ext cx="46539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6" name="Rectangle: Rounded Corners 75"/>
            <p:cNvSpPr/>
            <p:nvPr/>
          </p:nvSpPr>
          <p:spPr>
            <a:xfrm>
              <a:off x="7716186" y="4671932"/>
              <a:ext cx="93333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7" name="Rectangle: Rounded Corners 76"/>
            <p:cNvSpPr/>
            <p:nvPr/>
          </p:nvSpPr>
          <p:spPr>
            <a:xfrm>
              <a:off x="8703849" y="4671932"/>
              <a:ext cx="26872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8" name="Rectangle: Rounded Corners 77"/>
            <p:cNvSpPr/>
            <p:nvPr/>
          </p:nvSpPr>
          <p:spPr>
            <a:xfrm>
              <a:off x="9041068" y="4671932"/>
              <a:ext cx="44053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9" name="Rectangle: Rounded Corners 78"/>
            <p:cNvSpPr/>
            <p:nvPr/>
          </p:nvSpPr>
          <p:spPr>
            <a:xfrm>
              <a:off x="9535765" y="4671932"/>
              <a:ext cx="841074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0" name="Rectangle: Rounded Corners 79"/>
            <p:cNvSpPr/>
            <p:nvPr/>
          </p:nvSpPr>
          <p:spPr>
            <a:xfrm>
              <a:off x="6930070" y="4671932"/>
              <a:ext cx="35212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1" name="Rectangle: Rounded Corners 80"/>
            <p:cNvSpPr/>
            <p:nvPr/>
          </p:nvSpPr>
          <p:spPr>
            <a:xfrm>
              <a:off x="7252614" y="4125820"/>
              <a:ext cx="330104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2" name="Rectangle: Rounded Corners 81"/>
            <p:cNvSpPr/>
            <p:nvPr/>
          </p:nvSpPr>
          <p:spPr>
            <a:xfrm>
              <a:off x="7633613" y="4125820"/>
              <a:ext cx="73256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3" name="Rectangle: Rounded Corners 82"/>
            <p:cNvSpPr/>
            <p:nvPr/>
          </p:nvSpPr>
          <p:spPr>
            <a:xfrm>
              <a:off x="8417071" y="4125820"/>
              <a:ext cx="15624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4" name="Rectangle: Rounded Corners 83"/>
            <p:cNvSpPr/>
            <p:nvPr/>
          </p:nvSpPr>
          <p:spPr>
            <a:xfrm>
              <a:off x="8624216" y="4125820"/>
              <a:ext cx="73256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5" name="Rectangle: Rounded Corners 84"/>
            <p:cNvSpPr/>
            <p:nvPr/>
          </p:nvSpPr>
          <p:spPr>
            <a:xfrm>
              <a:off x="9428494" y="4125820"/>
              <a:ext cx="821223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6" name="Rectangle: Rounded Corners 85"/>
            <p:cNvSpPr/>
            <p:nvPr/>
          </p:nvSpPr>
          <p:spPr>
            <a:xfrm>
              <a:off x="6861049" y="4125820"/>
              <a:ext cx="57354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7" name="Rectangle: Rounded Corners 86"/>
            <p:cNvSpPr/>
            <p:nvPr/>
          </p:nvSpPr>
          <p:spPr>
            <a:xfrm>
              <a:off x="7893797" y="4398876"/>
              <a:ext cx="14612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8" name="Rectangle: Rounded Corners 87"/>
            <p:cNvSpPr/>
            <p:nvPr/>
          </p:nvSpPr>
          <p:spPr>
            <a:xfrm>
              <a:off x="8110006" y="4398876"/>
              <a:ext cx="825145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9" name="Rectangle: Rounded Corners 88"/>
            <p:cNvSpPr/>
            <p:nvPr/>
          </p:nvSpPr>
          <p:spPr>
            <a:xfrm>
              <a:off x="10152615" y="3850393"/>
              <a:ext cx="34716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0" name="Rectangle: Rounded Corners 89"/>
            <p:cNvSpPr/>
            <p:nvPr/>
          </p:nvSpPr>
          <p:spPr>
            <a:xfrm>
              <a:off x="6660127" y="4398876"/>
              <a:ext cx="31299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2" name="Rectangle: Rounded Corners 91"/>
            <p:cNvSpPr/>
            <p:nvPr/>
          </p:nvSpPr>
          <p:spPr>
            <a:xfrm>
              <a:off x="6653906" y="4125820"/>
              <a:ext cx="15624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3" name="Rectangle: Rounded Corners 92"/>
            <p:cNvSpPr/>
            <p:nvPr/>
          </p:nvSpPr>
          <p:spPr>
            <a:xfrm>
              <a:off x="6651656" y="4671932"/>
              <a:ext cx="209393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6660126" y="4944988"/>
              <a:ext cx="514729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322236" y="4944988"/>
              <a:ext cx="514729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/>
          <a:srcRect b="44595"/>
          <a:stretch/>
        </p:blipFill>
        <p:spPr>
          <a:xfrm>
            <a:off x="6517748" y="5719581"/>
            <a:ext cx="4206605" cy="4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2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-3.33333E-6 L 0.19836 0.179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1" y="8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0 L 0.19979 0.0152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90" y="7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01E-6 3.33333E-6 L 0.2571 -0.0638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5" y="-31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3.33333E-6 L 0.19588 -0.0638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-31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164E-6 3.33333E-6 L 0.1387 -0.0638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9" y="-31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1.11022E-16 L 0.19588 0.1027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513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6" grpId="2" animBg="1"/>
      <p:bldP spid="127" grpId="0"/>
      <p:bldP spid="127" grpId="1"/>
      <p:bldP spid="127" grpId="2"/>
      <p:bldP spid="128" grpId="0" animBg="1"/>
      <p:bldP spid="128" grpId="1" animBg="1"/>
      <p:bldP spid="128" grpId="2" animBg="1"/>
      <p:bldP spid="129" grpId="0"/>
      <p:bldP spid="129" grpId="1"/>
      <p:bldP spid="129" grpId="2"/>
      <p:bldP spid="130" grpId="0" animBg="1"/>
      <p:bldP spid="130" grpId="1" animBg="1"/>
      <p:bldP spid="130" grpId="2" animBg="1"/>
      <p:bldP spid="131" grpId="0" animBg="1"/>
      <p:bldP spid="131" grpId="1" animBg="1"/>
      <p:bldP spid="131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Folded Corner 24"/>
          <p:cNvSpPr/>
          <p:nvPr/>
        </p:nvSpPr>
        <p:spPr>
          <a:xfrm rot="10800000">
            <a:off x="1368935" y="4286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989012" y="3886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Template</a:t>
            </a:r>
          </a:p>
        </p:txBody>
      </p:sp>
      <p:sp>
        <p:nvSpPr>
          <p:cNvPr id="27" name="Rectangle: Folded Corner 26"/>
          <p:cNvSpPr/>
          <p:nvPr/>
        </p:nvSpPr>
        <p:spPr>
          <a:xfrm rot="10800000">
            <a:off x="1368935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89012" y="5029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Content</a:t>
            </a:r>
          </a:p>
        </p:txBody>
      </p:sp>
      <p:sp>
        <p:nvSpPr>
          <p:cNvPr id="29" name="Rectangle: Folded Corner 28"/>
          <p:cNvSpPr/>
          <p:nvPr/>
        </p:nvSpPr>
        <p:spPr>
          <a:xfrm rot="10800000">
            <a:off x="670937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ectangle: Folded Corner 29"/>
          <p:cNvSpPr/>
          <p:nvPr/>
        </p:nvSpPr>
        <p:spPr>
          <a:xfrm rot="10800000">
            <a:off x="2066579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5562681" cy="2874030"/>
          </a:xfrm>
        </p:spPr>
        <p:txBody>
          <a:bodyPr/>
          <a:lstStyle/>
          <a:p>
            <a:r>
              <a:rPr lang="en-US" dirty="0"/>
              <a:t>Display articles in a blog</a:t>
            </a:r>
          </a:p>
          <a:p>
            <a:r>
              <a:rPr lang="en-US" dirty="0"/>
              <a:t>Display a gallery of photos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192860" y="1295400"/>
            <a:ext cx="4854552" cy="48768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46" y="4545920"/>
            <a:ext cx="1391674" cy="13916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3" y="5130346"/>
            <a:ext cx="1178469" cy="11784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17696" y="4825605"/>
            <a:ext cx="247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Templating Engine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6753236" y="1600200"/>
            <a:ext cx="3733800" cy="2640920"/>
          </a:xfrm>
          <a:prstGeom prst="rect">
            <a:avLst/>
          </a:prstGeom>
          <a:solidFill>
            <a:schemeClr val="tx1">
              <a:lumMod val="85000"/>
            </a:schemeClr>
          </a:solidFill>
          <a:ln w="76200">
            <a:solidFill>
              <a:srgbClr val="E85C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Flowchart: Magnetic Disk 8"/>
          <p:cNvSpPr/>
          <p:nvPr/>
        </p:nvSpPr>
        <p:spPr>
          <a:xfrm>
            <a:off x="8162936" y="2463460"/>
            <a:ext cx="914400" cy="914400"/>
          </a:xfrm>
          <a:prstGeom prst="flowChartMagneticDisk">
            <a:avLst/>
          </a:prstGeom>
          <a:solidFill>
            <a:srgbClr val="E85C0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6187929" y="4545920"/>
            <a:ext cx="4859484" cy="132148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1" name="Rectangle 90"/>
          <p:cNvSpPr/>
          <p:nvPr/>
        </p:nvSpPr>
        <p:spPr>
          <a:xfrm>
            <a:off x="8105237" y="4691706"/>
            <a:ext cx="1019079" cy="1029909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Rectangle 95"/>
          <p:cNvSpPr/>
          <p:nvPr/>
        </p:nvSpPr>
        <p:spPr>
          <a:xfrm>
            <a:off x="6904622" y="4691706"/>
            <a:ext cx="1019079" cy="1029909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7" name="Rectangle 96"/>
          <p:cNvSpPr/>
          <p:nvPr/>
        </p:nvSpPr>
        <p:spPr>
          <a:xfrm>
            <a:off x="6187929" y="4691706"/>
            <a:ext cx="535157" cy="1029909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8" name="Rectangle 97"/>
          <p:cNvSpPr/>
          <p:nvPr/>
        </p:nvSpPr>
        <p:spPr>
          <a:xfrm>
            <a:off x="9305852" y="4691706"/>
            <a:ext cx="1019079" cy="1029909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9" name="Rectangle 98"/>
          <p:cNvSpPr/>
          <p:nvPr/>
        </p:nvSpPr>
        <p:spPr>
          <a:xfrm>
            <a:off x="10500255" y="4691706"/>
            <a:ext cx="547158" cy="1029909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707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-3.33333E-6 L 0.19836 0.179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1" y="8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0 L 0.19979 0.0152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90" y="7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01E-6 3.33333E-6 L 0.2571 -0.0638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5" y="-31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3.33333E-6 L 0.19588 -0.0638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-31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164E-6 3.33333E-6 L 0.1387 -0.0638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9" y="-31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1.11022E-16 L 0.19588 0.1027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513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/>
      <p:bldP spid="26" grpId="1"/>
      <p:bldP spid="26" grpId="2"/>
      <p:bldP spid="27" grpId="0" animBg="1"/>
      <p:bldP spid="27" grpId="1" animBg="1"/>
      <p:bldP spid="27" grpId="2" animBg="1"/>
      <p:bldP spid="28" grpId="0"/>
      <p:bldP spid="28" grpId="1"/>
      <p:bldP spid="28" grpId="2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91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Folded Corner 98"/>
          <p:cNvSpPr/>
          <p:nvPr/>
        </p:nvSpPr>
        <p:spPr>
          <a:xfrm rot="10800000">
            <a:off x="1368935" y="4286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0" name="TextBox 99"/>
          <p:cNvSpPr txBox="1"/>
          <p:nvPr/>
        </p:nvSpPr>
        <p:spPr>
          <a:xfrm>
            <a:off x="989012" y="3886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Template</a:t>
            </a:r>
          </a:p>
        </p:txBody>
      </p:sp>
      <p:sp>
        <p:nvSpPr>
          <p:cNvPr id="101" name="Rectangle: Folded Corner 100"/>
          <p:cNvSpPr/>
          <p:nvPr/>
        </p:nvSpPr>
        <p:spPr>
          <a:xfrm rot="10800000">
            <a:off x="1368935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989012" y="5029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Content</a:t>
            </a:r>
          </a:p>
        </p:txBody>
      </p:sp>
      <p:sp>
        <p:nvSpPr>
          <p:cNvPr id="103" name="Rectangle: Folded Corner 102"/>
          <p:cNvSpPr/>
          <p:nvPr/>
        </p:nvSpPr>
        <p:spPr>
          <a:xfrm rot="10800000">
            <a:off x="670937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4" name="Rectangle: Folded Corner 103"/>
          <p:cNvSpPr/>
          <p:nvPr/>
        </p:nvSpPr>
        <p:spPr>
          <a:xfrm rot="10800000">
            <a:off x="2066579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5562681" cy="2874030"/>
          </a:xfrm>
        </p:spPr>
        <p:txBody>
          <a:bodyPr/>
          <a:lstStyle/>
          <a:p>
            <a:r>
              <a:rPr lang="en-US" dirty="0"/>
              <a:t>Display articles in a blog</a:t>
            </a:r>
          </a:p>
          <a:p>
            <a:r>
              <a:rPr lang="en-US" dirty="0"/>
              <a:t>Display a gallery of photos</a:t>
            </a:r>
          </a:p>
          <a:p>
            <a:r>
              <a:rPr lang="en-US" dirty="0"/>
              <a:t>Visualize user profiles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192860" y="1295400"/>
            <a:ext cx="4854552" cy="48768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46" y="4545920"/>
            <a:ext cx="1391674" cy="13916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3" y="5130346"/>
            <a:ext cx="1178469" cy="11784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17696" y="4825605"/>
            <a:ext cx="247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Templating Engine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515919" y="1371600"/>
            <a:ext cx="4208434" cy="1883477"/>
            <a:chOff x="6515919" y="1371600"/>
            <a:chExt cx="4208434" cy="1883477"/>
          </a:xfrm>
        </p:grpSpPr>
        <p:sp>
          <p:nvSpPr>
            <p:cNvPr id="22" name="Rectangle 21"/>
            <p:cNvSpPr/>
            <p:nvPr/>
          </p:nvSpPr>
          <p:spPr>
            <a:xfrm>
              <a:off x="6515919" y="1654877"/>
              <a:ext cx="4208434" cy="16002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15919" y="1371600"/>
              <a:ext cx="4208434" cy="2832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9792518" y="3026479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5" name="Rectangle: Rounded Corners 24"/>
            <p:cNvSpPr/>
            <p:nvPr/>
          </p:nvSpPr>
          <p:spPr>
            <a:xfrm>
              <a:off x="6665002" y="1437037"/>
              <a:ext cx="3843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7125519" y="1437037"/>
              <a:ext cx="53340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7731801" y="1437037"/>
              <a:ext cx="917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716186" y="1777112"/>
              <a:ext cx="2838334" cy="973147"/>
              <a:chOff x="6665002" y="1777112"/>
              <a:chExt cx="3889518" cy="973147"/>
            </a:xfrm>
          </p:grpSpPr>
          <p:sp>
            <p:nvSpPr>
              <p:cNvPr id="26" name="Rectangle: Rounded Corners 25"/>
              <p:cNvSpPr/>
              <p:nvPr/>
            </p:nvSpPr>
            <p:spPr>
              <a:xfrm>
                <a:off x="6665002" y="1777112"/>
                <a:ext cx="3081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6665002" y="2051747"/>
                <a:ext cx="6129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8" name="Rectangle: Rounded Corners 27"/>
              <p:cNvSpPr/>
              <p:nvPr/>
            </p:nvSpPr>
            <p:spPr>
              <a:xfrm>
                <a:off x="6665002" y="2324803"/>
                <a:ext cx="1557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9" name="Rectangle: Rounded Corners 28"/>
              <p:cNvSpPr/>
              <p:nvPr/>
            </p:nvSpPr>
            <p:spPr>
              <a:xfrm>
                <a:off x="6665002" y="2597859"/>
                <a:ext cx="7653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2" name="Rectangle: Rounded Corners 41"/>
              <p:cNvSpPr/>
              <p:nvPr/>
            </p:nvSpPr>
            <p:spPr>
              <a:xfrm>
                <a:off x="7043208" y="1777112"/>
                <a:ext cx="61571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3" name="Rectangle: Rounded Corners 42"/>
              <p:cNvSpPr/>
              <p:nvPr/>
            </p:nvSpPr>
            <p:spPr>
              <a:xfrm>
                <a:off x="7729008" y="1777112"/>
                <a:ext cx="23471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4" name="Rectangle: Rounded Corners 43"/>
              <p:cNvSpPr/>
              <p:nvPr/>
            </p:nvSpPr>
            <p:spPr>
              <a:xfrm>
                <a:off x="8033808" y="1777112"/>
                <a:ext cx="99671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5" name="Rectangle: Rounded Corners 44"/>
              <p:cNvSpPr/>
              <p:nvPr/>
            </p:nvSpPr>
            <p:spPr>
              <a:xfrm>
                <a:off x="9100607" y="1777112"/>
                <a:ext cx="61571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6" name="Rectangle: Rounded Corners 45"/>
              <p:cNvSpPr/>
              <p:nvPr/>
            </p:nvSpPr>
            <p:spPr>
              <a:xfrm>
                <a:off x="9780056" y="1777112"/>
                <a:ext cx="71972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7" name="Rectangle: Rounded Corners 46"/>
              <p:cNvSpPr/>
              <p:nvPr/>
            </p:nvSpPr>
            <p:spPr>
              <a:xfrm>
                <a:off x="7335187" y="2051747"/>
                <a:ext cx="93333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8" name="Rectangle: Rounded Corners 47"/>
              <p:cNvSpPr/>
              <p:nvPr/>
            </p:nvSpPr>
            <p:spPr>
              <a:xfrm>
                <a:off x="8322850" y="2051747"/>
                <a:ext cx="26872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9" name="Rectangle: Rounded Corners 48"/>
              <p:cNvSpPr/>
              <p:nvPr/>
            </p:nvSpPr>
            <p:spPr>
              <a:xfrm>
                <a:off x="8660069" y="2051747"/>
                <a:ext cx="44053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0" name="Rectangle: Rounded Corners 49"/>
              <p:cNvSpPr/>
              <p:nvPr/>
            </p:nvSpPr>
            <p:spPr>
              <a:xfrm>
                <a:off x="9154766" y="2051747"/>
                <a:ext cx="841074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1" name="Rectangle: Rounded Corners 50"/>
              <p:cNvSpPr/>
              <p:nvPr/>
            </p:nvSpPr>
            <p:spPr>
              <a:xfrm>
                <a:off x="10049999" y="2051747"/>
                <a:ext cx="35212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2" name="Rectangle: Rounded Corners 51"/>
              <p:cNvSpPr/>
              <p:nvPr/>
            </p:nvSpPr>
            <p:spPr>
              <a:xfrm>
                <a:off x="6871615" y="2324803"/>
                <a:ext cx="330104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3" name="Rectangle: Rounded Corners 52"/>
              <p:cNvSpPr/>
              <p:nvPr/>
            </p:nvSpPr>
            <p:spPr>
              <a:xfrm>
                <a:off x="7252614" y="2324803"/>
                <a:ext cx="73256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4" name="Rectangle: Rounded Corners 53"/>
              <p:cNvSpPr/>
              <p:nvPr/>
            </p:nvSpPr>
            <p:spPr>
              <a:xfrm>
                <a:off x="8036072" y="2324803"/>
                <a:ext cx="15624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5" name="Rectangle: Rounded Corners 54"/>
              <p:cNvSpPr/>
              <p:nvPr/>
            </p:nvSpPr>
            <p:spPr>
              <a:xfrm>
                <a:off x="8243217" y="2324803"/>
                <a:ext cx="73256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6" name="Rectangle: Rounded Corners 55"/>
              <p:cNvSpPr/>
              <p:nvPr/>
            </p:nvSpPr>
            <p:spPr>
              <a:xfrm>
                <a:off x="9047495" y="2324803"/>
                <a:ext cx="821223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7" name="Rectangle: Rounded Corners 56"/>
              <p:cNvSpPr/>
              <p:nvPr/>
            </p:nvSpPr>
            <p:spPr>
              <a:xfrm>
                <a:off x="9928578" y="2324803"/>
                <a:ext cx="62594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8" name="Rectangle: Rounded Corners 57"/>
              <p:cNvSpPr/>
              <p:nvPr/>
            </p:nvSpPr>
            <p:spPr>
              <a:xfrm>
                <a:off x="7512798" y="2597859"/>
                <a:ext cx="14612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9" name="Rectangle: Rounded Corners 58"/>
              <p:cNvSpPr/>
              <p:nvPr/>
            </p:nvSpPr>
            <p:spPr>
              <a:xfrm>
                <a:off x="7729007" y="2597859"/>
                <a:ext cx="825145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1" name="Rectangle: Rounded Corners 90"/>
            <p:cNvSpPr/>
            <p:nvPr/>
          </p:nvSpPr>
          <p:spPr>
            <a:xfrm>
              <a:off x="8925983" y="3026479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653257" y="1783104"/>
              <a:ext cx="890643" cy="9910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Smiley Face 8"/>
            <p:cNvSpPr/>
            <p:nvPr/>
          </p:nvSpPr>
          <p:spPr>
            <a:xfrm>
              <a:off x="6868857" y="1921571"/>
              <a:ext cx="457200" cy="457200"/>
            </a:xfrm>
            <a:prstGeom prst="smileyFace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15919" y="3444881"/>
            <a:ext cx="4208434" cy="2117719"/>
            <a:chOff x="6515919" y="3444881"/>
            <a:chExt cx="4208434" cy="2117719"/>
          </a:xfrm>
        </p:grpSpPr>
        <p:sp>
          <p:nvSpPr>
            <p:cNvPr id="61" name="Rectangle 60"/>
            <p:cNvSpPr/>
            <p:nvPr/>
          </p:nvSpPr>
          <p:spPr>
            <a:xfrm>
              <a:off x="6515919" y="3728155"/>
              <a:ext cx="4208434" cy="183444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515919" y="3444881"/>
              <a:ext cx="4208434" cy="2832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: Rounded Corners 62"/>
            <p:cNvSpPr/>
            <p:nvPr/>
          </p:nvSpPr>
          <p:spPr>
            <a:xfrm>
              <a:off x="9792518" y="5334002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6665002" y="3510318"/>
              <a:ext cx="3843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7125519" y="3510318"/>
              <a:ext cx="53340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7731801" y="3510318"/>
              <a:ext cx="917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716186" y="3850393"/>
              <a:ext cx="2783590" cy="1246995"/>
              <a:chOff x="6651656" y="3850393"/>
              <a:chExt cx="3848120" cy="1246995"/>
            </a:xfrm>
          </p:grpSpPr>
          <p:sp>
            <p:nvSpPr>
              <p:cNvPr id="65" name="Rectangle: Rounded Corners 64"/>
              <p:cNvSpPr/>
              <p:nvPr/>
            </p:nvSpPr>
            <p:spPr>
              <a:xfrm>
                <a:off x="7174856" y="3850393"/>
                <a:ext cx="17542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6" name="Rectangle: Rounded Corners 65"/>
              <p:cNvSpPr/>
              <p:nvPr/>
            </p:nvSpPr>
            <p:spPr>
              <a:xfrm>
                <a:off x="7046001" y="4671932"/>
                <a:ext cx="6129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7" name="Rectangle: Rounded Corners 66"/>
              <p:cNvSpPr/>
              <p:nvPr/>
            </p:nvSpPr>
            <p:spPr>
              <a:xfrm>
                <a:off x="7046001" y="4125820"/>
                <a:ext cx="1557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8" name="Rectangle: Rounded Corners 67"/>
              <p:cNvSpPr/>
              <p:nvPr/>
            </p:nvSpPr>
            <p:spPr>
              <a:xfrm>
                <a:off x="7046001" y="4398876"/>
                <a:ext cx="7653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1" name="Rectangle: Rounded Corners 70"/>
              <p:cNvSpPr/>
              <p:nvPr/>
            </p:nvSpPr>
            <p:spPr>
              <a:xfrm>
                <a:off x="7424207" y="3850393"/>
                <a:ext cx="61571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2" name="Rectangle: Rounded Corners 71"/>
              <p:cNvSpPr/>
              <p:nvPr/>
            </p:nvSpPr>
            <p:spPr>
              <a:xfrm>
                <a:off x="8110007" y="3850393"/>
                <a:ext cx="23471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3" name="Rectangle: Rounded Corners 72"/>
              <p:cNvSpPr/>
              <p:nvPr/>
            </p:nvSpPr>
            <p:spPr>
              <a:xfrm>
                <a:off x="8414807" y="3850393"/>
                <a:ext cx="99671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4" name="Rectangle: Rounded Corners 73"/>
              <p:cNvSpPr/>
              <p:nvPr/>
            </p:nvSpPr>
            <p:spPr>
              <a:xfrm>
                <a:off x="9481606" y="3850393"/>
                <a:ext cx="61571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5" name="Rectangle: Rounded Corners 74"/>
              <p:cNvSpPr/>
              <p:nvPr/>
            </p:nvSpPr>
            <p:spPr>
              <a:xfrm>
                <a:off x="6660127" y="3850393"/>
                <a:ext cx="46539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7716186" y="4671932"/>
                <a:ext cx="93333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7" name="Rectangle: Rounded Corners 76"/>
              <p:cNvSpPr/>
              <p:nvPr/>
            </p:nvSpPr>
            <p:spPr>
              <a:xfrm>
                <a:off x="8703849" y="4671932"/>
                <a:ext cx="26872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8" name="Rectangle: Rounded Corners 77"/>
              <p:cNvSpPr/>
              <p:nvPr/>
            </p:nvSpPr>
            <p:spPr>
              <a:xfrm>
                <a:off x="9041068" y="4671932"/>
                <a:ext cx="44053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9" name="Rectangle: Rounded Corners 78"/>
              <p:cNvSpPr/>
              <p:nvPr/>
            </p:nvSpPr>
            <p:spPr>
              <a:xfrm>
                <a:off x="9535765" y="4671932"/>
                <a:ext cx="841074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0" name="Rectangle: Rounded Corners 79"/>
              <p:cNvSpPr/>
              <p:nvPr/>
            </p:nvSpPr>
            <p:spPr>
              <a:xfrm>
                <a:off x="6930070" y="4671932"/>
                <a:ext cx="35212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1" name="Rectangle: Rounded Corners 80"/>
              <p:cNvSpPr/>
              <p:nvPr/>
            </p:nvSpPr>
            <p:spPr>
              <a:xfrm>
                <a:off x="7252614" y="4125820"/>
                <a:ext cx="330104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Rectangle: Rounded Corners 81"/>
              <p:cNvSpPr/>
              <p:nvPr/>
            </p:nvSpPr>
            <p:spPr>
              <a:xfrm>
                <a:off x="7633613" y="4125820"/>
                <a:ext cx="73256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3" name="Rectangle: Rounded Corners 82"/>
              <p:cNvSpPr/>
              <p:nvPr/>
            </p:nvSpPr>
            <p:spPr>
              <a:xfrm>
                <a:off x="8417071" y="4125820"/>
                <a:ext cx="15624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4" name="Rectangle: Rounded Corners 83"/>
              <p:cNvSpPr/>
              <p:nvPr/>
            </p:nvSpPr>
            <p:spPr>
              <a:xfrm>
                <a:off x="8624216" y="4125820"/>
                <a:ext cx="73256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5" name="Rectangle: Rounded Corners 84"/>
              <p:cNvSpPr/>
              <p:nvPr/>
            </p:nvSpPr>
            <p:spPr>
              <a:xfrm>
                <a:off x="9428494" y="4125820"/>
                <a:ext cx="821223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6" name="Rectangle: Rounded Corners 85"/>
              <p:cNvSpPr/>
              <p:nvPr/>
            </p:nvSpPr>
            <p:spPr>
              <a:xfrm>
                <a:off x="6861049" y="4125820"/>
                <a:ext cx="57354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7" name="Rectangle: Rounded Corners 86"/>
              <p:cNvSpPr/>
              <p:nvPr/>
            </p:nvSpPr>
            <p:spPr>
              <a:xfrm>
                <a:off x="7893797" y="4398876"/>
                <a:ext cx="14612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8" name="Rectangle: Rounded Corners 87"/>
              <p:cNvSpPr/>
              <p:nvPr/>
            </p:nvSpPr>
            <p:spPr>
              <a:xfrm>
                <a:off x="8110006" y="4398876"/>
                <a:ext cx="825145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9" name="Rectangle: Rounded Corners 88"/>
              <p:cNvSpPr/>
              <p:nvPr/>
            </p:nvSpPr>
            <p:spPr>
              <a:xfrm>
                <a:off x="10152615" y="3850393"/>
                <a:ext cx="34716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0" name="Rectangle: Rounded Corners 89"/>
              <p:cNvSpPr/>
              <p:nvPr/>
            </p:nvSpPr>
            <p:spPr>
              <a:xfrm>
                <a:off x="6660127" y="4398876"/>
                <a:ext cx="31299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2" name="Rectangle: Rounded Corners 91"/>
              <p:cNvSpPr/>
              <p:nvPr/>
            </p:nvSpPr>
            <p:spPr>
              <a:xfrm>
                <a:off x="6653906" y="4125820"/>
                <a:ext cx="15624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3" name="Rectangle: Rounded Corners 92"/>
              <p:cNvSpPr/>
              <p:nvPr/>
            </p:nvSpPr>
            <p:spPr>
              <a:xfrm>
                <a:off x="6651656" y="4671932"/>
                <a:ext cx="209393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4" name="Rectangle: Rounded Corners 93"/>
              <p:cNvSpPr/>
              <p:nvPr/>
            </p:nvSpPr>
            <p:spPr>
              <a:xfrm>
                <a:off x="6660126" y="4944988"/>
                <a:ext cx="514729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5" name="Rectangle: Rounded Corners 94"/>
              <p:cNvSpPr/>
              <p:nvPr/>
            </p:nvSpPr>
            <p:spPr>
              <a:xfrm>
                <a:off x="7322236" y="4944988"/>
                <a:ext cx="514729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6" name="Rectangle: Rounded Corners 95"/>
            <p:cNvSpPr/>
            <p:nvPr/>
          </p:nvSpPr>
          <p:spPr>
            <a:xfrm>
              <a:off x="8925983" y="5334002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653257" y="3851096"/>
              <a:ext cx="890643" cy="9910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8" name="Smiley Face 97"/>
            <p:cNvSpPr/>
            <p:nvPr/>
          </p:nvSpPr>
          <p:spPr>
            <a:xfrm>
              <a:off x="6868857" y="3989563"/>
              <a:ext cx="457200" cy="457200"/>
            </a:xfrm>
            <a:prstGeom prst="smileyFace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78022"/>
          <a:stretch/>
        </p:blipFill>
        <p:spPr>
          <a:xfrm>
            <a:off x="6513031" y="5758179"/>
            <a:ext cx="4206605" cy="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-3.33333E-6 L 0.19836 0.179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1" y="8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0 L 0.19979 0.0152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90" y="7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01E-6 3.33333E-6 L 0.2571 -0.0638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5" y="-31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3.33333E-6 L 0.19588 -0.0638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-31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164E-6 3.33333E-6 L 0.1387 -0.0638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9" y="-31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1.11022E-16 L 0.19588 0.1027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513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9" grpId="1" animBg="1"/>
      <p:bldP spid="99" grpId="2" animBg="1"/>
      <p:bldP spid="100" grpId="0"/>
      <p:bldP spid="100" grpId="1"/>
      <p:bldP spid="100" grpId="2"/>
      <p:bldP spid="101" grpId="0" animBg="1"/>
      <p:bldP spid="101" grpId="1" animBg="1"/>
      <p:bldP spid="101" grpId="2" animBg="1"/>
      <p:bldP spid="102" grpId="0"/>
      <p:bldP spid="102" grpId="1"/>
      <p:bldP spid="102" grpId="2"/>
      <p:bldP spid="103" grpId="0" animBg="1"/>
      <p:bldP spid="103" grpId="1" animBg="1"/>
      <p:bldP spid="103" grpId="2" animBg="1"/>
      <p:bldP spid="104" grpId="0" animBg="1"/>
      <p:bldP spid="104" grpId="1" animBg="1"/>
      <p:bldP spid="104" grpId="2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3052</TotalTime>
  <Words>1359</Words>
  <Application>Microsoft Office PowerPoint</Application>
  <PresentationFormat>Custom</PresentationFormat>
  <Paragraphs>299</Paragraphs>
  <Slides>32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SoftUni 16x9</vt:lpstr>
      <vt:lpstr>Templating</vt:lpstr>
      <vt:lpstr>Table of Contents</vt:lpstr>
      <vt:lpstr>Have a Question?</vt:lpstr>
      <vt:lpstr>Templating Concepts</vt:lpstr>
      <vt:lpstr>What is Templating?</vt:lpstr>
      <vt:lpstr>Templating Concepts</vt:lpstr>
      <vt:lpstr>Examples</vt:lpstr>
      <vt:lpstr>Examples</vt:lpstr>
      <vt:lpstr>Examples</vt:lpstr>
      <vt:lpstr>Examples</vt:lpstr>
      <vt:lpstr>Live Demo</vt:lpstr>
      <vt:lpstr>Templating Engines</vt:lpstr>
      <vt:lpstr>Templating Engines</vt:lpstr>
      <vt:lpstr>Templating with Handlebars</vt:lpstr>
      <vt:lpstr>Overview</vt:lpstr>
      <vt:lpstr>Example</vt:lpstr>
      <vt:lpstr>Installation</vt:lpstr>
      <vt:lpstr>Hello Handlebars</vt:lpstr>
      <vt:lpstr>Expressions</vt:lpstr>
      <vt:lpstr>Simple Identifiers</vt:lpstr>
      <vt:lpstr>Compilation and Execution</vt:lpstr>
      <vt:lpstr>For-Loops</vt:lpstr>
      <vt:lpstr>Conditional Statements</vt:lpstr>
      <vt:lpstr>Partials</vt:lpstr>
      <vt:lpstr>HTML Escaping</vt:lpstr>
      <vt:lpstr>Live Demo</vt:lpstr>
      <vt:lpstr>Precompiled Templates</vt:lpstr>
      <vt:lpstr>Practice: Templating</vt:lpstr>
      <vt:lpstr>Summary</vt:lpstr>
      <vt:lpstr>Templating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- Creating JSX Components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_NERO_</cp:lastModifiedBy>
  <cp:revision>196</cp:revision>
  <dcterms:created xsi:type="dcterms:W3CDTF">2014-01-02T17:00:34Z</dcterms:created>
  <dcterms:modified xsi:type="dcterms:W3CDTF">2018-03-23T11:34:33Z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